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6" r:id="rId2"/>
    <p:sldId id="265" r:id="rId3"/>
  </p:sldIdLst>
  <p:sldSz cx="21383625" cy="3027521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A3563"/>
        </a:solidFill>
        <a:effectLst/>
        <a:uFillTx/>
        <a:latin typeface="Poppins Light"/>
        <a:ea typeface="Poppins Light"/>
        <a:cs typeface="Poppins Light"/>
        <a:sym typeface="Poppins Light"/>
      </a:defRPr>
    </a:lvl1pPr>
    <a:lvl2pPr marL="0" marR="0" indent="4572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A3563"/>
        </a:solidFill>
        <a:effectLst/>
        <a:uFillTx/>
        <a:latin typeface="Poppins Light"/>
        <a:ea typeface="Poppins Light"/>
        <a:cs typeface="Poppins Light"/>
        <a:sym typeface="Poppins Light"/>
      </a:defRPr>
    </a:lvl2pPr>
    <a:lvl3pPr marL="0" marR="0" indent="9144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A3563"/>
        </a:solidFill>
        <a:effectLst/>
        <a:uFillTx/>
        <a:latin typeface="Poppins Light"/>
        <a:ea typeface="Poppins Light"/>
        <a:cs typeface="Poppins Light"/>
        <a:sym typeface="Poppins Light"/>
      </a:defRPr>
    </a:lvl3pPr>
    <a:lvl4pPr marL="0" marR="0" indent="13716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A3563"/>
        </a:solidFill>
        <a:effectLst/>
        <a:uFillTx/>
        <a:latin typeface="Poppins Light"/>
        <a:ea typeface="Poppins Light"/>
        <a:cs typeface="Poppins Light"/>
        <a:sym typeface="Poppins Light"/>
      </a:defRPr>
    </a:lvl4pPr>
    <a:lvl5pPr marL="0" marR="0" indent="18288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A3563"/>
        </a:solidFill>
        <a:effectLst/>
        <a:uFillTx/>
        <a:latin typeface="Poppins Light"/>
        <a:ea typeface="Poppins Light"/>
        <a:cs typeface="Poppins Light"/>
        <a:sym typeface="Poppins Light"/>
      </a:defRPr>
    </a:lvl5pPr>
    <a:lvl6pPr marL="0" marR="0" indent="22860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A3563"/>
        </a:solidFill>
        <a:effectLst/>
        <a:uFillTx/>
        <a:latin typeface="Poppins Light"/>
        <a:ea typeface="Poppins Light"/>
        <a:cs typeface="Poppins Light"/>
        <a:sym typeface="Poppins Light"/>
      </a:defRPr>
    </a:lvl6pPr>
    <a:lvl7pPr marL="0" marR="0" indent="27432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A3563"/>
        </a:solidFill>
        <a:effectLst/>
        <a:uFillTx/>
        <a:latin typeface="Poppins Light"/>
        <a:ea typeface="Poppins Light"/>
        <a:cs typeface="Poppins Light"/>
        <a:sym typeface="Poppins Light"/>
      </a:defRPr>
    </a:lvl7pPr>
    <a:lvl8pPr marL="0" marR="0" indent="32004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A3563"/>
        </a:solidFill>
        <a:effectLst/>
        <a:uFillTx/>
        <a:latin typeface="Poppins Light"/>
        <a:ea typeface="Poppins Light"/>
        <a:cs typeface="Poppins Light"/>
        <a:sym typeface="Poppins Light"/>
      </a:defRPr>
    </a:lvl8pPr>
    <a:lvl9pPr marL="0" marR="0" indent="36576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A3563"/>
        </a:solidFill>
        <a:effectLst/>
        <a:uFillTx/>
        <a:latin typeface="Poppins Light"/>
        <a:ea typeface="Poppins Light"/>
        <a:cs typeface="Poppins Light"/>
        <a:sym typeface="Poppins Light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0B7"/>
    <a:srgbClr val="0A3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6" autoAdjust="0"/>
    <p:restoredTop sz="95557" autoAdjust="0"/>
  </p:normalViewPr>
  <p:slideViewPr>
    <p:cSldViewPr snapToGrid="0" snapToObjects="1">
      <p:cViewPr varScale="1">
        <p:scale>
          <a:sx n="23" d="100"/>
          <a:sy n="23" d="100"/>
        </p:scale>
        <p:origin x="1428" y="60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1007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headline">
            <a:extLst>
              <a:ext uri="{FF2B5EF4-FFF2-40B4-BE49-F238E27FC236}">
                <a16:creationId xmlns:a16="http://schemas.microsoft.com/office/drawing/2014/main" id="{C58105BA-5D9C-4A98-8C70-AD1305AA7B93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635861" y="4822256"/>
            <a:ext cx="20166739" cy="115416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Headline</a:t>
            </a:r>
            <a:endParaRPr dirty="0"/>
          </a:p>
        </p:txBody>
      </p:sp>
      <p:sp>
        <p:nvSpPr>
          <p:cNvPr id="9" name="Subheadline">
            <a:extLst>
              <a:ext uri="{FF2B5EF4-FFF2-40B4-BE49-F238E27FC236}">
                <a16:creationId xmlns:a16="http://schemas.microsoft.com/office/drawing/2014/main" id="{433B0C42-801B-4A8B-A2F2-3D48AAB823EB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635862" y="10211468"/>
            <a:ext cx="14138868" cy="665682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50000"/>
              </a:lnSpc>
              <a:defRPr sz="3200" b="0"/>
            </a:lvl1pPr>
          </a:lstStyle>
          <a:p>
            <a:r>
              <a:rPr lang="de-DE" dirty="0"/>
              <a:t>Fließtext.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10" name="Subheadline">
            <a:extLst>
              <a:ext uri="{FF2B5EF4-FFF2-40B4-BE49-F238E27FC236}">
                <a16:creationId xmlns:a16="http://schemas.microsoft.com/office/drawing/2014/main" id="{FFE1997F-8F29-4A55-A07B-759B653B682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635862" y="17588476"/>
            <a:ext cx="9696858" cy="406669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50000"/>
              </a:lnSpc>
              <a:defRPr sz="2500" b="0"/>
            </a:lvl1pPr>
          </a:lstStyle>
          <a:p>
            <a:r>
              <a:rPr lang="de-DE" dirty="0"/>
              <a:t>Fließtext.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11" name="Subheadline">
            <a:extLst>
              <a:ext uri="{FF2B5EF4-FFF2-40B4-BE49-F238E27FC236}">
                <a16:creationId xmlns:a16="http://schemas.microsoft.com/office/drawing/2014/main" id="{ED75B805-C405-41D8-BAFF-66CB7F8B2F34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635862" y="6701254"/>
            <a:ext cx="20066736" cy="278537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50000"/>
              </a:lnSpc>
              <a:defRPr sz="4000" b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endParaRPr dirty="0"/>
          </a:p>
        </p:txBody>
      </p:sp>
      <p:sp>
        <p:nvSpPr>
          <p:cNvPr id="12" name="Subheadline">
            <a:extLst>
              <a:ext uri="{FF2B5EF4-FFF2-40B4-BE49-F238E27FC236}">
                <a16:creationId xmlns:a16="http://schemas.microsoft.com/office/drawing/2014/main" id="{DEF05059-FA4D-46C0-BBAB-48612AB3C857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4774730" y="26090915"/>
            <a:ext cx="5683996" cy="18867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lnSpc>
                <a:spcPct val="150000"/>
              </a:lnSpc>
              <a:defRPr sz="2000" b="0"/>
            </a:lvl1pPr>
          </a:lstStyle>
          <a:p>
            <a:r>
              <a:rPr lang="de-DE" dirty="0"/>
              <a:t>Kontaktdaten.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</a:t>
            </a:r>
            <a:r>
              <a:rPr lang="de-DE" dirty="0"/>
              <a:t>.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D157063B-222A-4C97-9B51-24C6C2043071}"/>
              </a:ext>
            </a:extLst>
          </p:cNvPr>
          <p:cNvCxnSpPr>
            <a:cxnSpLocks/>
          </p:cNvCxnSpPr>
          <p:nvPr userDrawn="1"/>
        </p:nvCxnSpPr>
        <p:spPr>
          <a:xfrm>
            <a:off x="914400" y="28295600"/>
            <a:ext cx="19634200" cy="0"/>
          </a:xfrm>
          <a:prstGeom prst="line">
            <a:avLst/>
          </a:prstGeom>
          <a:noFill/>
          <a:ln w="25400" cap="flat">
            <a:solidFill>
              <a:srgbClr val="0A356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EF3A60BB-8172-4D0C-AB56-CABEA58AC9AF}"/>
              </a:ext>
            </a:extLst>
          </p:cNvPr>
          <p:cNvSpPr/>
          <p:nvPr userDrawn="1"/>
        </p:nvSpPr>
        <p:spPr>
          <a:xfrm>
            <a:off x="0" y="0"/>
            <a:ext cx="21383625" cy="2247900"/>
          </a:xfrm>
          <a:prstGeom prst="rect">
            <a:avLst/>
          </a:prstGeom>
          <a:solidFill>
            <a:srgbClr val="1D70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Headline der Präsentation">
            <a:extLst>
              <a:ext uri="{FF2B5EF4-FFF2-40B4-BE49-F238E27FC236}">
                <a16:creationId xmlns:a16="http://schemas.microsoft.com/office/drawing/2014/main" id="{D12AA53C-71AC-4103-8C7E-B98C5EF601D0}"/>
              </a:ext>
            </a:extLst>
          </p:cNvPr>
          <p:cNvSpPr txBox="1">
            <a:spLocks/>
          </p:cNvSpPr>
          <p:nvPr userDrawn="1"/>
        </p:nvSpPr>
        <p:spPr>
          <a:xfrm>
            <a:off x="14851822" y="28868529"/>
            <a:ext cx="5696778" cy="633583"/>
          </a:xfrm>
          <a:prstGeom prst="rect">
            <a:avLst/>
          </a:prstGeom>
        </p:spPr>
        <p:txBody>
          <a:bodyPr anchor="t"/>
          <a:lstStyle>
            <a:lvl1pPr marL="0" marR="0" indent="0" algn="l" defTabSz="538214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155" baseline="0">
                <a:solidFill>
                  <a:srgbClr val="0A3563"/>
                </a:solidFill>
                <a:uFillTx/>
                <a:latin typeface="+mn-lt"/>
                <a:ea typeface="+mn-ea"/>
                <a:cs typeface="+mn-cs"/>
                <a:sym typeface="Poppins SemiBold"/>
              </a:defRPr>
            </a:lvl1pPr>
            <a:lvl2pPr marL="0" marR="0" indent="1009178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2pPr>
            <a:lvl3pPr marL="0" marR="0" indent="2018355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3pPr>
            <a:lvl4pPr marL="0" marR="0" indent="3027533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4pPr>
            <a:lvl5pPr marL="0" marR="0" indent="403671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5pPr>
            <a:lvl6pPr marL="0" marR="0" indent="5045888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6pPr>
            <a:lvl7pPr marL="0" marR="0" indent="6055065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7pPr>
            <a:lvl8pPr marL="0" marR="0" indent="7064243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8pPr>
            <a:lvl9pPr marL="0" marR="0" indent="807342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9pPr>
          </a:lstStyle>
          <a:p>
            <a:pPr algn="r" hangingPunct="1"/>
            <a:r>
              <a:rPr lang="de-DE" sz="3200" b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blaue-biooekonomie.de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EB2293-E81E-4805-A9B8-D44AFAD5F5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350394"/>
            <a:ext cx="2276865" cy="161525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6EFD80F-7BC0-4FB5-8F46-AD05EA648540}"/>
              </a:ext>
            </a:extLst>
          </p:cNvPr>
          <p:cNvSpPr/>
          <p:nvPr userDrawn="1"/>
        </p:nvSpPr>
        <p:spPr>
          <a:xfrm>
            <a:off x="613736" y="522511"/>
            <a:ext cx="7991163" cy="35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F941367-E713-4E97-9ED3-9D3EEE81E5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8635" y="325761"/>
            <a:ext cx="15507422" cy="38442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hf sldNum="0" hdr="0" dt="0"/>
  <p:txStyles>
    <p:titleStyle>
      <a:lvl1pPr marL="0" marR="0" indent="0" algn="l" defTabSz="538214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51" b="0" i="0" u="none" strike="noStrike" cap="none" spc="155" baseline="0">
          <a:solidFill>
            <a:srgbClr val="0A3563"/>
          </a:solidFill>
          <a:uFillTx/>
          <a:latin typeface="+mn-lt"/>
          <a:ea typeface="+mn-ea"/>
          <a:cs typeface="+mn-cs"/>
          <a:sym typeface="Poppins SemiBold"/>
        </a:defRPr>
      </a:lvl1pPr>
      <a:lvl2pPr marL="0" marR="0" indent="1009178" algn="l" defTabSz="538214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51" b="0" i="0" u="none" strike="noStrike" cap="none" spc="155" baseline="0">
          <a:solidFill>
            <a:srgbClr val="0A3563"/>
          </a:solidFill>
          <a:uFillTx/>
          <a:latin typeface="+mn-lt"/>
          <a:ea typeface="+mn-ea"/>
          <a:cs typeface="+mn-cs"/>
          <a:sym typeface="Poppins SemiBold"/>
        </a:defRPr>
      </a:lvl2pPr>
      <a:lvl3pPr marL="0" marR="0" indent="2018355" algn="l" defTabSz="538214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51" b="0" i="0" u="none" strike="noStrike" cap="none" spc="155" baseline="0">
          <a:solidFill>
            <a:srgbClr val="0A3563"/>
          </a:solidFill>
          <a:uFillTx/>
          <a:latin typeface="+mn-lt"/>
          <a:ea typeface="+mn-ea"/>
          <a:cs typeface="+mn-cs"/>
          <a:sym typeface="Poppins SemiBold"/>
        </a:defRPr>
      </a:lvl3pPr>
      <a:lvl4pPr marL="0" marR="0" indent="3027533" algn="l" defTabSz="538214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51" b="0" i="0" u="none" strike="noStrike" cap="none" spc="155" baseline="0">
          <a:solidFill>
            <a:srgbClr val="0A3563"/>
          </a:solidFill>
          <a:uFillTx/>
          <a:latin typeface="+mn-lt"/>
          <a:ea typeface="+mn-ea"/>
          <a:cs typeface="+mn-cs"/>
          <a:sym typeface="Poppins SemiBold"/>
        </a:defRPr>
      </a:lvl4pPr>
      <a:lvl5pPr marL="0" marR="0" indent="4036710" algn="l" defTabSz="538214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51" b="0" i="0" u="none" strike="noStrike" cap="none" spc="155" baseline="0">
          <a:solidFill>
            <a:srgbClr val="0A3563"/>
          </a:solidFill>
          <a:uFillTx/>
          <a:latin typeface="+mn-lt"/>
          <a:ea typeface="+mn-ea"/>
          <a:cs typeface="+mn-cs"/>
          <a:sym typeface="Poppins SemiBold"/>
        </a:defRPr>
      </a:lvl5pPr>
      <a:lvl6pPr marL="0" marR="0" indent="5045888" algn="l" defTabSz="538214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51" b="0" i="0" u="none" strike="noStrike" cap="none" spc="155" baseline="0">
          <a:solidFill>
            <a:srgbClr val="0A3563"/>
          </a:solidFill>
          <a:uFillTx/>
          <a:latin typeface="+mn-lt"/>
          <a:ea typeface="+mn-ea"/>
          <a:cs typeface="+mn-cs"/>
          <a:sym typeface="Poppins SemiBold"/>
        </a:defRPr>
      </a:lvl6pPr>
      <a:lvl7pPr marL="0" marR="0" indent="6055065" algn="l" defTabSz="538214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51" b="0" i="0" u="none" strike="noStrike" cap="none" spc="155" baseline="0">
          <a:solidFill>
            <a:srgbClr val="0A3563"/>
          </a:solidFill>
          <a:uFillTx/>
          <a:latin typeface="+mn-lt"/>
          <a:ea typeface="+mn-ea"/>
          <a:cs typeface="+mn-cs"/>
          <a:sym typeface="Poppins SemiBold"/>
        </a:defRPr>
      </a:lvl7pPr>
      <a:lvl8pPr marL="0" marR="0" indent="7064243" algn="l" defTabSz="538214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51" b="0" i="0" u="none" strike="noStrike" cap="none" spc="155" baseline="0">
          <a:solidFill>
            <a:srgbClr val="0A3563"/>
          </a:solidFill>
          <a:uFillTx/>
          <a:latin typeface="+mn-lt"/>
          <a:ea typeface="+mn-ea"/>
          <a:cs typeface="+mn-cs"/>
          <a:sym typeface="Poppins SemiBold"/>
        </a:defRPr>
      </a:lvl8pPr>
      <a:lvl9pPr marL="0" marR="0" indent="8073420" algn="l" defTabSz="538214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51" b="0" i="0" u="none" strike="noStrike" cap="none" spc="155" baseline="0">
          <a:solidFill>
            <a:srgbClr val="0A3563"/>
          </a:solidFill>
          <a:uFillTx/>
          <a:latin typeface="+mn-lt"/>
          <a:ea typeface="+mn-ea"/>
          <a:cs typeface="+mn-cs"/>
          <a:sym typeface="Poppins SemiBold"/>
        </a:defRPr>
      </a:lvl9pPr>
    </p:titleStyle>
    <p:bodyStyle>
      <a:lvl1pPr marL="0" marR="0" indent="0" algn="l" defTabSz="1822126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26" b="0" i="0" u="none" strike="noStrike" cap="none" spc="0" baseline="0">
          <a:solidFill>
            <a:srgbClr val="0A3563"/>
          </a:solidFill>
          <a:uFillTx/>
          <a:latin typeface="Roboto Slab Medium"/>
          <a:ea typeface="Roboto Slab Medium"/>
          <a:cs typeface="Roboto Slab Medium"/>
          <a:sym typeface="Roboto Slab Medium"/>
        </a:defRPr>
      </a:lvl1pPr>
      <a:lvl2pPr marL="0" marR="0" indent="1009178" algn="l" defTabSz="1822126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26" b="0" i="0" u="none" strike="noStrike" cap="none" spc="0" baseline="0">
          <a:solidFill>
            <a:srgbClr val="0A3563"/>
          </a:solidFill>
          <a:uFillTx/>
          <a:latin typeface="Roboto Slab Medium"/>
          <a:ea typeface="Roboto Slab Medium"/>
          <a:cs typeface="Roboto Slab Medium"/>
          <a:sym typeface="Roboto Slab Medium"/>
        </a:defRPr>
      </a:lvl2pPr>
      <a:lvl3pPr marL="0" marR="0" indent="2018355" algn="l" defTabSz="1822126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26" b="0" i="0" u="none" strike="noStrike" cap="none" spc="0" baseline="0">
          <a:solidFill>
            <a:srgbClr val="0A3563"/>
          </a:solidFill>
          <a:uFillTx/>
          <a:latin typeface="Roboto Slab Medium"/>
          <a:ea typeface="Roboto Slab Medium"/>
          <a:cs typeface="Roboto Slab Medium"/>
          <a:sym typeface="Roboto Slab Medium"/>
        </a:defRPr>
      </a:lvl3pPr>
      <a:lvl4pPr marL="0" marR="0" indent="3027533" algn="l" defTabSz="1822126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26" b="0" i="0" u="none" strike="noStrike" cap="none" spc="0" baseline="0">
          <a:solidFill>
            <a:srgbClr val="0A3563"/>
          </a:solidFill>
          <a:uFillTx/>
          <a:latin typeface="Roboto Slab Medium"/>
          <a:ea typeface="Roboto Slab Medium"/>
          <a:cs typeface="Roboto Slab Medium"/>
          <a:sym typeface="Roboto Slab Medium"/>
        </a:defRPr>
      </a:lvl4pPr>
      <a:lvl5pPr marL="0" marR="0" indent="4036710" algn="l" defTabSz="1822126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26" b="0" i="0" u="none" strike="noStrike" cap="none" spc="0" baseline="0">
          <a:solidFill>
            <a:srgbClr val="0A3563"/>
          </a:solidFill>
          <a:uFillTx/>
          <a:latin typeface="Roboto Slab Medium"/>
          <a:ea typeface="Roboto Slab Medium"/>
          <a:cs typeface="Roboto Slab Medium"/>
          <a:sym typeface="Roboto Slab Medium"/>
        </a:defRPr>
      </a:lvl5pPr>
      <a:lvl6pPr marL="0" marR="0" indent="5045888" algn="l" defTabSz="1822126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26" b="0" i="0" u="none" strike="noStrike" cap="none" spc="0" baseline="0">
          <a:solidFill>
            <a:srgbClr val="0A3563"/>
          </a:solidFill>
          <a:uFillTx/>
          <a:latin typeface="Roboto Slab Medium"/>
          <a:ea typeface="Roboto Slab Medium"/>
          <a:cs typeface="Roboto Slab Medium"/>
          <a:sym typeface="Roboto Slab Medium"/>
        </a:defRPr>
      </a:lvl6pPr>
      <a:lvl7pPr marL="0" marR="0" indent="6055065" algn="l" defTabSz="1822126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26" b="0" i="0" u="none" strike="noStrike" cap="none" spc="0" baseline="0">
          <a:solidFill>
            <a:srgbClr val="0A3563"/>
          </a:solidFill>
          <a:uFillTx/>
          <a:latin typeface="Roboto Slab Medium"/>
          <a:ea typeface="Roboto Slab Medium"/>
          <a:cs typeface="Roboto Slab Medium"/>
          <a:sym typeface="Roboto Slab Medium"/>
        </a:defRPr>
      </a:lvl7pPr>
      <a:lvl8pPr marL="0" marR="0" indent="7064243" algn="l" defTabSz="1822126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26" b="0" i="0" u="none" strike="noStrike" cap="none" spc="0" baseline="0">
          <a:solidFill>
            <a:srgbClr val="0A3563"/>
          </a:solidFill>
          <a:uFillTx/>
          <a:latin typeface="Roboto Slab Medium"/>
          <a:ea typeface="Roboto Slab Medium"/>
          <a:cs typeface="Roboto Slab Medium"/>
          <a:sym typeface="Roboto Slab Medium"/>
        </a:defRPr>
      </a:lvl8pPr>
      <a:lvl9pPr marL="0" marR="0" indent="8073420" algn="l" defTabSz="1822126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26" b="0" i="0" u="none" strike="noStrike" cap="none" spc="0" baseline="0">
          <a:solidFill>
            <a:srgbClr val="0A3563"/>
          </a:solidFill>
          <a:uFillTx/>
          <a:latin typeface="Roboto Slab Medium"/>
          <a:ea typeface="Roboto Slab Medium"/>
          <a:cs typeface="Roboto Slab Medium"/>
          <a:sym typeface="Roboto Slab Medium"/>
        </a:defRPr>
      </a:lvl9pPr>
    </p:bodyStyle>
    <p:otherStyle>
      <a:lvl1pPr marL="0" marR="0" indent="0" algn="ctr" defTabSz="12895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009178" algn="ctr" defTabSz="12895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2018355" algn="ctr" defTabSz="12895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3027533" algn="ctr" defTabSz="12895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4036710" algn="ctr" defTabSz="12895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5045888" algn="ctr" defTabSz="12895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6055065" algn="ctr" defTabSz="12895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7064243" algn="ctr" defTabSz="12895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8073420" algn="ctr" defTabSz="12895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10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3CA0C12-EE77-4969-A28D-F9C22B7C77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Aussagekräftiger 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45DFF4-6A2D-45C9-88A5-6C04E6F8A55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5862" y="8354549"/>
            <a:ext cx="14138868" cy="5918159"/>
          </a:xfrm>
        </p:spPr>
        <p:txBody>
          <a:bodyPr/>
          <a:lstStyle/>
          <a:p>
            <a:r>
              <a:rPr lang="de-DE" dirty="0"/>
              <a:t>Erster Fließtext.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3894F6-682A-4177-B0F2-C11DEE577F7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5862" y="14997544"/>
            <a:ext cx="6279288" cy="4300106"/>
          </a:xfrm>
        </p:spPr>
        <p:txBody>
          <a:bodyPr/>
          <a:lstStyle/>
          <a:p>
            <a:r>
              <a:rPr lang="de-DE" dirty="0"/>
              <a:t>Kleiner Textblock.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D46439-BBA5-4782-8F17-F09627307DB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5862" y="6701254"/>
            <a:ext cx="20066736" cy="928459"/>
          </a:xfrm>
        </p:spPr>
        <p:txBody>
          <a:bodyPr/>
          <a:lstStyle/>
          <a:p>
            <a:r>
              <a:rPr lang="de-DE" dirty="0"/>
              <a:t>Vollen Projektnamen mit Akronym-Buchstaben unterstrichen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1495C67-D764-4DE8-AB93-E828158543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774730" y="26090915"/>
            <a:ext cx="5683996" cy="1886799"/>
          </a:xfrm>
        </p:spPr>
        <p:txBody>
          <a:bodyPr/>
          <a:lstStyle/>
          <a:p>
            <a:r>
              <a:rPr lang="de-DE" dirty="0"/>
              <a:t>Kontaktdaten:</a:t>
            </a:r>
          </a:p>
          <a:p>
            <a:r>
              <a:rPr lang="de-DE" dirty="0"/>
              <a:t>Max Mustermann</a:t>
            </a:r>
          </a:p>
          <a:p>
            <a:r>
              <a:rPr lang="de-DE" dirty="0"/>
              <a:t>Musterinstitut</a:t>
            </a:r>
          </a:p>
          <a:p>
            <a:r>
              <a:rPr lang="de-DE" dirty="0"/>
              <a:t>muster@muster.com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EA3ACA7-304D-454C-B110-3934ED852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96" y="1461355"/>
            <a:ext cx="6120000" cy="1717207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820FD24-639A-48B9-8983-00EDA9E0B209}"/>
              </a:ext>
            </a:extLst>
          </p:cNvPr>
          <p:cNvCxnSpPr/>
          <p:nvPr/>
        </p:nvCxnSpPr>
        <p:spPr>
          <a:xfrm>
            <a:off x="623896" y="2319958"/>
            <a:ext cx="936000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3E180F2-DB13-4A13-8C76-DF1EAAA53140}"/>
              </a:ext>
            </a:extLst>
          </p:cNvPr>
          <p:cNvCxnSpPr/>
          <p:nvPr/>
        </p:nvCxnSpPr>
        <p:spPr>
          <a:xfrm>
            <a:off x="7679896" y="2643808"/>
            <a:ext cx="936000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FC8E222-2123-430E-AE44-F5339FD04E43}"/>
              </a:ext>
            </a:extLst>
          </p:cNvPr>
          <p:cNvCxnSpPr>
            <a:cxnSpLocks/>
          </p:cNvCxnSpPr>
          <p:nvPr/>
        </p:nvCxnSpPr>
        <p:spPr>
          <a:xfrm>
            <a:off x="2717371" y="525355"/>
            <a:ext cx="0" cy="93600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533BA92E-D945-4A5E-92F5-87302E68EEEC}"/>
              </a:ext>
            </a:extLst>
          </p:cNvPr>
          <p:cNvCxnSpPr>
            <a:cxnSpLocks/>
          </p:cNvCxnSpPr>
          <p:nvPr/>
        </p:nvCxnSpPr>
        <p:spPr>
          <a:xfrm>
            <a:off x="2859817" y="3178562"/>
            <a:ext cx="0" cy="93600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EEB5888A-512D-48DA-9EF1-464CB9ADD3AC}"/>
              </a:ext>
            </a:extLst>
          </p:cNvPr>
          <p:cNvSpPr txBox="1">
            <a:spLocks/>
          </p:cNvSpPr>
          <p:nvPr/>
        </p:nvSpPr>
        <p:spPr>
          <a:xfrm>
            <a:off x="7529586" y="14997544"/>
            <a:ext cx="6279288" cy="233544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marR="0" indent="0" algn="l" defTabSz="1822126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marL="0" marR="0" indent="1009178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2pPr>
            <a:lvl3pPr marL="0" marR="0" indent="2018355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3pPr>
            <a:lvl4pPr marL="0" marR="0" indent="3027533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4pPr>
            <a:lvl5pPr marL="0" marR="0" indent="403671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5pPr>
            <a:lvl6pPr marL="0" marR="0" indent="5045888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6pPr>
            <a:lvl7pPr marL="0" marR="0" indent="6055065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7pPr>
            <a:lvl8pPr marL="0" marR="0" indent="7064243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8pPr>
            <a:lvl9pPr marL="0" marR="0" indent="807342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9pPr>
          </a:lstStyle>
          <a:p>
            <a:pPr hangingPunct="1"/>
            <a:r>
              <a:rPr lang="de-DE" dirty="0"/>
              <a:t>Kleiner Textblock.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B00CB8F-7DC1-47E9-BAD1-148E12FEC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33" y="21355448"/>
            <a:ext cx="3257725" cy="345691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9050F03-52EE-44A4-9514-76AD554B0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44" y="24812363"/>
            <a:ext cx="3233325" cy="195662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B339FF8-E958-405B-92AC-3D929F2300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58" y="19787421"/>
            <a:ext cx="2223481" cy="345691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7E4B41C-B7B3-4A88-BD25-144C19E48B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14" y="24812363"/>
            <a:ext cx="2355776" cy="187865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5138799-E8E9-4810-887A-81F94E176C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14" y="20553370"/>
            <a:ext cx="2630960" cy="187865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25D1A77-691C-4004-8640-522A0A1FB79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358" t="21491" r="32411" b="51106"/>
          <a:stretch/>
        </p:blipFill>
        <p:spPr bwMode="auto">
          <a:xfrm rot="212059">
            <a:off x="8136678" y="19909087"/>
            <a:ext cx="2046884" cy="178043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C7A548BF-63D0-450D-A1D8-665EE4F9372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358" t="21491" r="32411" b="51106"/>
          <a:stretch/>
        </p:blipFill>
        <p:spPr bwMode="auto">
          <a:xfrm rot="10042789" flipH="1">
            <a:off x="8900578" y="24534560"/>
            <a:ext cx="1479278" cy="1286719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44BD9A84-C383-4C75-A95B-DB8C87E2CCDB}"/>
              </a:ext>
            </a:extLst>
          </p:cNvPr>
          <p:cNvSpPr txBox="1"/>
          <p:nvPr/>
        </p:nvSpPr>
        <p:spPr bwMode="auto">
          <a:xfrm>
            <a:off x="5884278" y="25406085"/>
            <a:ext cx="4016474" cy="97430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de-DE" dirty="0"/>
              <a:t>Allgemeine Beschreibung eines Fließdiagramms</a:t>
            </a:r>
            <a:endParaRPr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E3F9B33-F755-4D61-893C-A2D55E7F0E44}"/>
              </a:ext>
            </a:extLst>
          </p:cNvPr>
          <p:cNvSpPr txBox="1"/>
          <p:nvPr/>
        </p:nvSpPr>
        <p:spPr bwMode="auto">
          <a:xfrm>
            <a:off x="2446085" y="27056577"/>
            <a:ext cx="2714624" cy="64131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de-DE" dirty="0"/>
              <a:t>Beschreibung</a:t>
            </a:r>
            <a:endParaRPr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5B4868F-3E47-4391-8718-BD5F31821E00}"/>
              </a:ext>
            </a:extLst>
          </p:cNvPr>
          <p:cNvSpPr txBox="1"/>
          <p:nvPr/>
        </p:nvSpPr>
        <p:spPr bwMode="auto">
          <a:xfrm>
            <a:off x="2279244" y="23374188"/>
            <a:ext cx="2714624" cy="64131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de-DE" dirty="0"/>
              <a:t>Beschreibung</a:t>
            </a:r>
            <a:endParaRPr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D2B0C95-D97D-400C-8A78-4AC1CF33635A}"/>
              </a:ext>
            </a:extLst>
          </p:cNvPr>
          <p:cNvSpPr txBox="1"/>
          <p:nvPr/>
        </p:nvSpPr>
        <p:spPr bwMode="auto">
          <a:xfrm>
            <a:off x="10236248" y="27056577"/>
            <a:ext cx="2714624" cy="64131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de-DE" dirty="0"/>
              <a:t>Beschreibung</a:t>
            </a:r>
            <a:endParaRPr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EFE038C-3F14-410A-9CF5-B9DE70DDC51C}"/>
              </a:ext>
            </a:extLst>
          </p:cNvPr>
          <p:cNvSpPr txBox="1"/>
          <p:nvPr/>
        </p:nvSpPr>
        <p:spPr bwMode="auto">
          <a:xfrm>
            <a:off x="10236248" y="22645117"/>
            <a:ext cx="2714624" cy="64131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de-DE" dirty="0"/>
              <a:t>Beschreibung</a:t>
            </a:r>
            <a:endParaRPr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16D24A24-A8AB-4788-A47E-0B02610F5E0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358" t="21491" r="32411" b="51106"/>
          <a:stretch/>
        </p:blipFill>
        <p:spPr bwMode="auto">
          <a:xfrm rot="10042789" flipH="1">
            <a:off x="4619445" y="22342703"/>
            <a:ext cx="1479278" cy="1286719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AD3C8D8-9FB6-4AAE-807B-958414B0FC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358" t="21491" r="32411" b="51106"/>
          <a:stretch/>
        </p:blipFill>
        <p:spPr bwMode="auto">
          <a:xfrm rot="10800000" flipH="1" flipV="1">
            <a:off x="4705274" y="23352252"/>
            <a:ext cx="1479278" cy="1106976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1767BEE2-5C43-49FC-B2A3-2963A533BC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916" y="9437168"/>
            <a:ext cx="4842810" cy="3228540"/>
          </a:xfrm>
          <a:prstGeom prst="rect">
            <a:avLst/>
          </a:prstGeom>
        </p:spPr>
      </p:pic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47882D88-737A-44FB-944B-902445D3E52A}"/>
              </a:ext>
            </a:extLst>
          </p:cNvPr>
          <p:cNvSpPr txBox="1">
            <a:spLocks/>
          </p:cNvSpPr>
          <p:nvPr/>
        </p:nvSpPr>
        <p:spPr>
          <a:xfrm>
            <a:off x="15615915" y="12906769"/>
            <a:ext cx="4842811" cy="1444482"/>
          </a:xfrm>
          <a:prstGeom prst="rect">
            <a:avLst/>
          </a:prstGeom>
        </p:spPr>
        <p:txBody>
          <a:bodyPr/>
          <a:lstStyle>
            <a:lvl1pPr marL="0" marR="0" indent="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marL="0" marR="0" indent="1009178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2pPr>
            <a:lvl3pPr marL="0" marR="0" indent="2018355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3pPr>
            <a:lvl4pPr marL="0" marR="0" indent="3027533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4pPr>
            <a:lvl5pPr marL="0" marR="0" indent="403671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5pPr>
            <a:lvl6pPr marL="0" marR="0" indent="5045888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6pPr>
            <a:lvl7pPr marL="0" marR="0" indent="6055065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7pPr>
            <a:lvl8pPr marL="0" marR="0" indent="7064243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8pPr>
            <a:lvl9pPr marL="0" marR="0" indent="807342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9pPr>
          </a:lstStyle>
          <a:p>
            <a:pPr algn="r" hangingPunct="1"/>
            <a:r>
              <a:rPr lang="de-DE" sz="2400" dirty="0">
                <a:latin typeface="Roboto Slab Light" pitchFamily="2" charset="0"/>
                <a:ea typeface="Roboto Slab Light" pitchFamily="2" charset="0"/>
              </a:rPr>
              <a:t>Eine Bildbeschreibung</a:t>
            </a: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95BE4BEA-7791-4D0B-B50E-1D42BB44FE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673" y="15137606"/>
            <a:ext cx="3973823" cy="5960735"/>
          </a:xfrm>
          <a:prstGeom prst="rect">
            <a:avLst/>
          </a:prstGeom>
        </p:spPr>
      </p:pic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AFB30400-77C0-4E54-8331-91472F5290B8}"/>
              </a:ext>
            </a:extLst>
          </p:cNvPr>
          <p:cNvSpPr txBox="1">
            <a:spLocks/>
          </p:cNvSpPr>
          <p:nvPr/>
        </p:nvSpPr>
        <p:spPr>
          <a:xfrm>
            <a:off x="15615915" y="21453556"/>
            <a:ext cx="4842811" cy="1444482"/>
          </a:xfrm>
          <a:prstGeom prst="rect">
            <a:avLst/>
          </a:prstGeom>
        </p:spPr>
        <p:txBody>
          <a:bodyPr/>
          <a:lstStyle>
            <a:lvl1pPr marL="0" marR="0" indent="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marL="0" marR="0" indent="1009178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2pPr>
            <a:lvl3pPr marL="0" marR="0" indent="2018355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3pPr>
            <a:lvl4pPr marL="0" marR="0" indent="3027533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4pPr>
            <a:lvl5pPr marL="0" marR="0" indent="403671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5pPr>
            <a:lvl6pPr marL="0" marR="0" indent="5045888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6pPr>
            <a:lvl7pPr marL="0" marR="0" indent="6055065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7pPr>
            <a:lvl8pPr marL="0" marR="0" indent="7064243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8pPr>
            <a:lvl9pPr marL="0" marR="0" indent="807342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9pPr>
          </a:lstStyle>
          <a:p>
            <a:pPr algn="r" hangingPunct="1"/>
            <a:r>
              <a:rPr lang="de-DE" sz="2400" dirty="0">
                <a:latin typeface="Roboto Slab Light" pitchFamily="2" charset="0"/>
                <a:ea typeface="Roboto Slab Light" pitchFamily="2" charset="0"/>
              </a:rPr>
              <a:t>Eine Bildbeschreibung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821A72A-0AD4-41DB-9583-D14909D589AD}"/>
              </a:ext>
            </a:extLst>
          </p:cNvPr>
          <p:cNvSpPr txBox="1"/>
          <p:nvPr/>
        </p:nvSpPr>
        <p:spPr>
          <a:xfrm>
            <a:off x="2891266" y="3536724"/>
            <a:ext cx="637033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spc="0" normalizeH="0" baseline="0" dirty="0">
                <a:ln>
                  <a:noFill/>
                </a:ln>
                <a:solidFill>
                  <a:srgbClr val="0A3563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2,6 cm Schutzraum in jede Richtung um das Logo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630FBC60-DE28-44E2-92BD-9CC39D66F817}"/>
              </a:ext>
            </a:extLst>
          </p:cNvPr>
          <p:cNvSpPr txBox="1"/>
          <p:nvPr/>
        </p:nvSpPr>
        <p:spPr>
          <a:xfrm>
            <a:off x="3531127" y="1059657"/>
            <a:ext cx="292548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spc="0" normalizeH="0" baseline="0" dirty="0" err="1">
                <a:ln>
                  <a:noFill/>
                </a:ln>
                <a:solidFill>
                  <a:srgbClr val="0A3563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Logomaße</a:t>
            </a:r>
            <a:r>
              <a:rPr kumimoji="0" lang="de-DE" sz="2000" b="0" i="0" u="none" strike="noStrike" cap="none" spc="0" normalizeH="0" baseline="0" dirty="0">
                <a:ln>
                  <a:noFill/>
                </a:ln>
                <a:solidFill>
                  <a:srgbClr val="0A3563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: 17 * 4,6 cm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59AFC96B-25A9-45C6-AB7E-E2413A1A7C83}"/>
              </a:ext>
            </a:extLst>
          </p:cNvPr>
          <p:cNvSpPr txBox="1"/>
          <p:nvPr/>
        </p:nvSpPr>
        <p:spPr>
          <a:xfrm>
            <a:off x="15296963" y="2951783"/>
            <a:ext cx="322684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spc="0" normalizeH="0" baseline="0" dirty="0">
                <a:ln>
                  <a:noFill/>
                </a:ln>
                <a:solidFill>
                  <a:srgbClr val="0A3563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Dieser Bereich bleibt FREI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F681A44F-8CC9-4A44-9446-4CE131C076AB}"/>
              </a:ext>
            </a:extLst>
          </p:cNvPr>
          <p:cNvSpPr txBox="1"/>
          <p:nvPr/>
        </p:nvSpPr>
        <p:spPr>
          <a:xfrm>
            <a:off x="3899146" y="2961437"/>
            <a:ext cx="419826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spc="0" normalizeH="0" baseline="0" dirty="0">
                <a:ln>
                  <a:noFill/>
                </a:ln>
                <a:solidFill>
                  <a:srgbClr val="0A3563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Projekt-spezifisches Logo nutzen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C23DBC0-39E3-4B15-8011-82C507EB8217}"/>
              </a:ext>
            </a:extLst>
          </p:cNvPr>
          <p:cNvSpPr txBox="1"/>
          <p:nvPr/>
        </p:nvSpPr>
        <p:spPr>
          <a:xfrm>
            <a:off x="3531127" y="28604319"/>
            <a:ext cx="1020625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spc="0" normalizeH="0" baseline="0" dirty="0">
                <a:ln>
                  <a:noFill/>
                </a:ln>
                <a:solidFill>
                  <a:srgbClr val="0A3563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Logos der </a:t>
            </a:r>
            <a:r>
              <a:rPr kumimoji="0" lang="de-DE" sz="2000" b="0" i="0" u="sng" strike="noStrike" cap="none" spc="0" normalizeH="0" baseline="0" dirty="0">
                <a:ln>
                  <a:noFill/>
                </a:ln>
                <a:solidFill>
                  <a:srgbClr val="0A3563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Projektpartner</a:t>
            </a:r>
            <a:r>
              <a:rPr kumimoji="0" lang="de-DE" sz="2000" b="0" i="0" u="none" strike="noStrike" cap="none" spc="0" normalizeH="0" baseline="0" dirty="0">
                <a:ln>
                  <a:noFill/>
                </a:ln>
                <a:solidFill>
                  <a:srgbClr val="0A3563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. Nicht das BB-Logo wiederholen. Logos sinnvoll arrangieren. Schutzräume beachten. Kein Logo darf größer sein als das BMBF-Logo. Logo-Vorgaben des BMBF beachten.</a:t>
            </a:r>
          </a:p>
        </p:txBody>
      </p:sp>
    </p:spTree>
    <p:extLst>
      <p:ext uri="{BB962C8B-B14F-4D97-AF65-F5344CB8AC3E}">
        <p14:creationId xmlns:p14="http://schemas.microsoft.com/office/powerpoint/2010/main" val="31384199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B97B0AB-DEF0-4829-A6F2-F438D686F3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5861" y="4822256"/>
            <a:ext cx="20166739" cy="2246769"/>
          </a:xfrm>
        </p:spPr>
        <p:txBody>
          <a:bodyPr/>
          <a:lstStyle/>
          <a:p>
            <a:r>
              <a:rPr lang="de-DE" dirty="0"/>
              <a:t>Meeresalgen als neue Ressource für Feinchemikalien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9FCD3F-1C56-4CC6-A610-DEB213F19EE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5862" y="9092649"/>
            <a:ext cx="13514478" cy="10350141"/>
          </a:xfrm>
        </p:spPr>
        <p:txBody>
          <a:bodyPr/>
          <a:lstStyle/>
          <a:p>
            <a:r>
              <a:rPr lang="de-DE" dirty="0"/>
              <a:t>BALI entwickelt neue Konzepte zur wirtschaftlichen und nachhaltigen, also bioökonomischen, Nutzung regionaler Algenbiomassen. </a:t>
            </a:r>
          </a:p>
          <a:p>
            <a:r>
              <a:rPr lang="de-DE" dirty="0"/>
              <a:t>Es werden neue Verfahren zur kombinierten Gewinnung von Fettsäuren, maßgeschneiderten Zuckerverbindungen und bioaktiven Sekundärmetaboliten aus Mikro- und Makroalgen untersucht. Vor allem bestimmte Zucker (Oligosaccharide) sind gefragte Feinchemikalien, die sich in Algenkultur entwickelt lassen. Bestimmte Algeninhaltsstoffe werden zusätzlich auf ihre Aktivität als Enzymhemmer für </a:t>
            </a:r>
            <a:r>
              <a:rPr lang="de-DE" dirty="0" err="1"/>
              <a:t>Tyrosinase</a:t>
            </a:r>
            <a:r>
              <a:rPr lang="de-DE" dirty="0"/>
              <a:t> getestet, das für die Bildung des dunklen Hautfarbstoffs Melanin verantwortlich ist. Sie sind gefragte Inhaltsstoffe in hautaufhellender Kosmetik, die so erdölfrei produziert und für spezielle Märkte eingesetzt werden könnten.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E52ACE-90CE-47E7-B882-4214FBCF870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5862" y="7591812"/>
            <a:ext cx="13514478" cy="928459"/>
          </a:xfrm>
        </p:spPr>
        <p:txBody>
          <a:bodyPr/>
          <a:lstStyle/>
          <a:p>
            <a:r>
              <a:rPr lang="de-DE" u="sng" dirty="0"/>
              <a:t>B</a:t>
            </a:r>
            <a:r>
              <a:rPr lang="de-DE" dirty="0"/>
              <a:t>ioraffineriekonzept für </a:t>
            </a:r>
            <a:r>
              <a:rPr lang="de-DE" u="sng" dirty="0"/>
              <a:t>Al</a:t>
            </a:r>
            <a:r>
              <a:rPr lang="de-DE" dirty="0"/>
              <a:t>gen-basierte </a:t>
            </a:r>
            <a:r>
              <a:rPr lang="de-DE" u="sng" dirty="0"/>
              <a:t>I</a:t>
            </a:r>
            <a:r>
              <a:rPr lang="de-DE" dirty="0"/>
              <a:t>nhaltsstoffe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64D9EF-CDBE-40A6-8E25-6DDAC92B02C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774730" y="26637015"/>
            <a:ext cx="5683996" cy="1425134"/>
          </a:xfrm>
        </p:spPr>
        <p:txBody>
          <a:bodyPr/>
          <a:lstStyle/>
          <a:p>
            <a:r>
              <a:rPr lang="de-DE" dirty="0"/>
              <a:t>Kontakt: Prof. Dr. Thomas </a:t>
            </a:r>
            <a:r>
              <a:rPr lang="de-DE" dirty="0" err="1"/>
              <a:t>Schweder</a:t>
            </a:r>
            <a:r>
              <a:rPr lang="de-DE" dirty="0"/>
              <a:t>, Universität Greifswald</a:t>
            </a:r>
          </a:p>
          <a:p>
            <a:r>
              <a:rPr lang="de-DE" dirty="0"/>
              <a:t>               schweder@uni-greifswald.de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946034-F69B-45D0-A1DD-6BAE89AEB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96" y="1472083"/>
            <a:ext cx="6120000" cy="1683769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D67D3A41-D118-4921-B205-1994CFBAC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6" b="14843"/>
          <a:stretch/>
        </p:blipFill>
        <p:spPr bwMode="auto">
          <a:xfrm>
            <a:off x="3451070" y="29282483"/>
            <a:ext cx="2071451" cy="7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6407EB6E-ECDB-40DD-912C-B927989A9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17027"/>
          <a:stretch/>
        </p:blipFill>
        <p:spPr bwMode="auto">
          <a:xfrm>
            <a:off x="3451070" y="28491359"/>
            <a:ext cx="2244291" cy="70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D7FF0E7D-CCC3-4936-9B3B-6A4D03803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1" t="14828" r="35404" b="66863"/>
          <a:stretch/>
        </p:blipFill>
        <p:spPr bwMode="auto">
          <a:xfrm>
            <a:off x="6100738" y="28447841"/>
            <a:ext cx="2998271" cy="79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AA6842C9-6EF8-42AC-9496-5493074FA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86" y="28497674"/>
            <a:ext cx="1450634" cy="73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9E83F1D0-558E-4F7E-AEF6-B7AFA53D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86" y="29406214"/>
            <a:ext cx="2574104" cy="56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3">
            <a:extLst>
              <a:ext uri="{FF2B5EF4-FFF2-40B4-BE49-F238E27FC236}">
                <a16:creationId xmlns:a16="http://schemas.microsoft.com/office/drawing/2014/main" id="{7BCC3705-C55C-4FA4-9F96-9165DEFB3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13053" r="62046" b="73895"/>
          <a:stretch/>
        </p:blipFill>
        <p:spPr bwMode="auto">
          <a:xfrm>
            <a:off x="6100738" y="29377354"/>
            <a:ext cx="2516797" cy="68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57086FD4-C71E-47B7-A916-F2651B0A17D8}"/>
              </a:ext>
            </a:extLst>
          </p:cNvPr>
          <p:cNvSpPr txBox="1">
            <a:spLocks/>
          </p:cNvSpPr>
          <p:nvPr/>
        </p:nvSpPr>
        <p:spPr>
          <a:xfrm>
            <a:off x="14853194" y="10869860"/>
            <a:ext cx="5949406" cy="1444482"/>
          </a:xfrm>
          <a:prstGeom prst="rect">
            <a:avLst/>
          </a:prstGeom>
        </p:spPr>
        <p:txBody>
          <a:bodyPr/>
          <a:lstStyle>
            <a:lvl1pPr marL="0" marR="0" indent="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marL="0" marR="0" indent="1009178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2pPr>
            <a:lvl3pPr marL="0" marR="0" indent="2018355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3pPr>
            <a:lvl4pPr marL="0" marR="0" indent="3027533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4pPr>
            <a:lvl5pPr marL="0" marR="0" indent="403671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5pPr>
            <a:lvl6pPr marL="0" marR="0" indent="5045888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6pPr>
            <a:lvl7pPr marL="0" marR="0" indent="6055065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7pPr>
            <a:lvl8pPr marL="0" marR="0" indent="7064243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8pPr>
            <a:lvl9pPr marL="0" marR="0" indent="807342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9pPr>
          </a:lstStyle>
          <a:p>
            <a:pPr algn="r" hangingPunct="1"/>
            <a:r>
              <a:rPr lang="de-DE" sz="2400" dirty="0">
                <a:latin typeface="Roboto Slab Light" pitchFamily="2" charset="0"/>
                <a:ea typeface="Roboto Slab Light" pitchFamily="2" charset="0"/>
              </a:rPr>
              <a:t>In der Ostsee kultivierte und geerntete Braunalgen dienen als Quelle für die Extraktion von Wirkstoffen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20639226-CAF4-4B4D-980B-FE3ED0EED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3194" y="12773791"/>
            <a:ext cx="5894569" cy="393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4">
            <a:extLst>
              <a:ext uri="{FF2B5EF4-FFF2-40B4-BE49-F238E27FC236}">
                <a16:creationId xmlns:a16="http://schemas.microsoft.com/office/drawing/2014/main" id="{7C154246-EE7C-4E85-9D4B-3460D185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194" y="6329406"/>
            <a:ext cx="5918005" cy="443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7">
            <a:extLst>
              <a:ext uri="{FF2B5EF4-FFF2-40B4-BE49-F238E27FC236}">
                <a16:creationId xmlns:a16="http://schemas.microsoft.com/office/drawing/2014/main" id="{F454B346-9FC0-4550-978B-2CC7A23E4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902" y="18555588"/>
            <a:ext cx="4056861" cy="608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E7AC521-C3E1-4F45-9A24-F6C564245DFD}"/>
              </a:ext>
            </a:extLst>
          </p:cNvPr>
          <p:cNvGrpSpPr/>
          <p:nvPr/>
        </p:nvGrpSpPr>
        <p:grpSpPr>
          <a:xfrm>
            <a:off x="-579034" y="18705901"/>
            <a:ext cx="16110071" cy="8723736"/>
            <a:chOff x="-810413" y="18043834"/>
            <a:chExt cx="16110071" cy="8723736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049264FE-CA73-4B5F-9C06-87EC619B9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742" y="18568704"/>
              <a:ext cx="2353360" cy="2388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>
              <a:extLst>
                <a:ext uri="{FF2B5EF4-FFF2-40B4-BE49-F238E27FC236}">
                  <a16:creationId xmlns:a16="http://schemas.microsoft.com/office/drawing/2014/main" id="{C4546678-06CC-4111-AC08-244343986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4738" y="19260076"/>
              <a:ext cx="2915496" cy="2081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69D38910-B1A7-4C4C-96D4-A878EA95E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29" y="18814539"/>
              <a:ext cx="2419350" cy="306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5">
              <a:extLst>
                <a:ext uri="{FF2B5EF4-FFF2-40B4-BE49-F238E27FC236}">
                  <a16:creationId xmlns:a16="http://schemas.microsoft.com/office/drawing/2014/main" id="{25131428-5BDE-4CE4-8945-CC43C93E9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838" y="23243971"/>
              <a:ext cx="2477505" cy="2475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6">
              <a:extLst>
                <a:ext uri="{FF2B5EF4-FFF2-40B4-BE49-F238E27FC236}">
                  <a16:creationId xmlns:a16="http://schemas.microsoft.com/office/drawing/2014/main" id="{1781AA95-8C00-49C8-BA01-A322FB094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67" y="22172701"/>
              <a:ext cx="2893289" cy="2614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EB3A17EE-D622-4F82-8707-FC9DE6749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16358" t="21491" r="32411" b="51106"/>
            <a:stretch/>
          </p:blipFill>
          <p:spPr bwMode="auto">
            <a:xfrm rot="1966611">
              <a:off x="8661153" y="18043834"/>
              <a:ext cx="2640234" cy="2296552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A46FEFA2-C04C-4BE2-8CC2-A08AEBA5B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16358" t="21491" r="32411" b="51106"/>
            <a:stretch/>
          </p:blipFill>
          <p:spPr bwMode="auto">
            <a:xfrm rot="10042789" flipH="1">
              <a:off x="8679183" y="23140477"/>
              <a:ext cx="2477506" cy="2155006"/>
            </a:xfrm>
            <a:prstGeom prst="rect">
              <a:avLst/>
            </a:prstGeom>
          </p:spPr>
        </p:pic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255567CC-E9A2-417A-BBAE-EE4CC6EDCABC}"/>
                </a:ext>
              </a:extLst>
            </p:cNvPr>
            <p:cNvSpPr txBox="1"/>
            <p:nvPr/>
          </p:nvSpPr>
          <p:spPr bwMode="auto">
            <a:xfrm>
              <a:off x="4373223" y="24921466"/>
              <a:ext cx="5442639" cy="974305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compatLnSpc="0">
              <a:noAutofit/>
            </a:bodyPr>
            <a:lstStyle/>
            <a:p>
              <a:pPr algn="ctr">
                <a:defRPr/>
              </a:pPr>
              <a:r>
                <a:rPr lang="de-DE" dirty="0"/>
                <a:t>Chemische und enzymatische Extraktion von Inhaltsstoffen, Strukturanalyse, Aktivitätstestung</a:t>
              </a:r>
              <a:endParaRPr dirty="0"/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27925E32-7337-4745-AF99-A8CD29C815EA}"/>
                </a:ext>
              </a:extLst>
            </p:cNvPr>
            <p:cNvSpPr txBox="1"/>
            <p:nvPr/>
          </p:nvSpPr>
          <p:spPr bwMode="auto">
            <a:xfrm>
              <a:off x="9857019" y="25591889"/>
              <a:ext cx="5442639" cy="974305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compatLnSpc="0">
              <a:noAutofit/>
            </a:bodyPr>
            <a:lstStyle/>
            <a:p>
              <a:pPr algn="ctr">
                <a:defRPr/>
              </a:pPr>
              <a:r>
                <a:rPr lang="de-DE" dirty="0"/>
                <a:t>Entwicklung anderer </a:t>
              </a:r>
            </a:p>
            <a:p>
              <a:pPr algn="ctr">
                <a:defRPr/>
              </a:pPr>
              <a:r>
                <a:rPr lang="de-DE" dirty="0"/>
                <a:t>Feinchemikalien</a:t>
              </a:r>
              <a:endParaRPr dirty="0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DCB67529-9D9D-494B-865E-BDD5B83195B9}"/>
                </a:ext>
              </a:extLst>
            </p:cNvPr>
            <p:cNvSpPr txBox="1"/>
            <p:nvPr/>
          </p:nvSpPr>
          <p:spPr bwMode="auto">
            <a:xfrm>
              <a:off x="9857018" y="21462103"/>
              <a:ext cx="5442639" cy="974305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compatLnSpc="0">
              <a:noAutofit/>
            </a:bodyPr>
            <a:lstStyle/>
            <a:p>
              <a:pPr algn="ctr">
                <a:defRPr/>
              </a:pPr>
              <a:r>
                <a:rPr lang="de-DE" dirty="0"/>
                <a:t>Entwicklung von </a:t>
              </a:r>
            </a:p>
            <a:p>
              <a:pPr algn="ctr">
                <a:defRPr/>
              </a:pPr>
              <a:r>
                <a:rPr lang="de-DE" dirty="0"/>
                <a:t>hautaufhellenden Kosmetika</a:t>
              </a:r>
              <a:endParaRPr dirty="0"/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889F7BF3-D950-4C0B-ABEC-A35278D15177}"/>
                </a:ext>
              </a:extLst>
            </p:cNvPr>
            <p:cNvSpPr txBox="1"/>
            <p:nvPr/>
          </p:nvSpPr>
          <p:spPr bwMode="auto">
            <a:xfrm>
              <a:off x="-774024" y="20993140"/>
              <a:ext cx="5442639" cy="974305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compatLnSpc="0">
              <a:noAutofit/>
            </a:bodyPr>
            <a:lstStyle/>
            <a:p>
              <a:pPr algn="ctr">
                <a:defRPr/>
              </a:pPr>
              <a:r>
                <a:rPr lang="de-DE" dirty="0"/>
                <a:t>Anbau von Makroalgen</a:t>
              </a:r>
              <a:endParaRPr dirty="0"/>
            </a:p>
          </p:txBody>
        </p:sp>
        <p:pic>
          <p:nvPicPr>
            <p:cNvPr id="40" name="Picture 7">
              <a:extLst>
                <a:ext uri="{FF2B5EF4-FFF2-40B4-BE49-F238E27FC236}">
                  <a16:creationId xmlns:a16="http://schemas.microsoft.com/office/drawing/2014/main" id="{D22FA143-606D-495C-A480-5D4A0A995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2" t="63942"/>
            <a:stretch/>
          </p:blipFill>
          <p:spPr bwMode="auto">
            <a:xfrm>
              <a:off x="1515741" y="23687506"/>
              <a:ext cx="959361" cy="1860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0CC88E9C-2271-4B4A-B4D6-1F250085CA08}"/>
                </a:ext>
              </a:extLst>
            </p:cNvPr>
            <p:cNvSpPr txBox="1"/>
            <p:nvPr/>
          </p:nvSpPr>
          <p:spPr bwMode="auto">
            <a:xfrm>
              <a:off x="-810413" y="25793265"/>
              <a:ext cx="5442639" cy="974305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compatLnSpc="0">
              <a:noAutofit/>
            </a:bodyPr>
            <a:lstStyle/>
            <a:p>
              <a:pPr algn="ctr">
                <a:defRPr/>
              </a:pPr>
              <a:r>
                <a:rPr lang="de-DE" dirty="0"/>
                <a:t>Kultivierung von Mikroalgen</a:t>
              </a:r>
              <a:endParaRPr dirty="0"/>
            </a:p>
          </p:txBody>
        </p:sp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4B56C622-6413-454C-A50E-F450E0C2D0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64" t="27415" r="24804" b="14158"/>
            <a:stretch/>
          </p:blipFill>
          <p:spPr bwMode="auto">
            <a:xfrm>
              <a:off x="392021" y="22261235"/>
              <a:ext cx="1518886" cy="1475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3">
              <a:extLst>
                <a:ext uri="{FF2B5EF4-FFF2-40B4-BE49-F238E27FC236}">
                  <a16:creationId xmlns:a16="http://schemas.microsoft.com/office/drawing/2014/main" id="{ECD123FD-35CA-412C-BF5C-340CE8C425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71156" y="22148038"/>
              <a:ext cx="370484" cy="690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">
              <a:extLst>
                <a:ext uri="{FF2B5EF4-FFF2-40B4-BE49-F238E27FC236}">
                  <a16:creationId xmlns:a16="http://schemas.microsoft.com/office/drawing/2014/main" id="{8AE53516-D88D-4E7C-B727-E5BB0BD4E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54991" y="22542154"/>
              <a:ext cx="370484" cy="690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3">
              <a:extLst>
                <a:ext uri="{FF2B5EF4-FFF2-40B4-BE49-F238E27FC236}">
                  <a16:creationId xmlns:a16="http://schemas.microsoft.com/office/drawing/2014/main" id="{90FF4727-6EC2-445F-A752-4BCB01ACDD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58781" y="22951445"/>
              <a:ext cx="370484" cy="690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5FD7B7BD-4893-498B-B657-AAFCDAB21D86}"/>
              </a:ext>
            </a:extLst>
          </p:cNvPr>
          <p:cNvSpPr txBox="1">
            <a:spLocks/>
          </p:cNvSpPr>
          <p:nvPr/>
        </p:nvSpPr>
        <p:spPr>
          <a:xfrm>
            <a:off x="14853194" y="16909918"/>
            <a:ext cx="5949406" cy="1444482"/>
          </a:xfrm>
          <a:prstGeom prst="rect">
            <a:avLst/>
          </a:prstGeom>
        </p:spPr>
        <p:txBody>
          <a:bodyPr/>
          <a:lstStyle>
            <a:lvl1pPr marL="0" marR="0" indent="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marL="0" marR="0" indent="1009178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2pPr>
            <a:lvl3pPr marL="0" marR="0" indent="2018355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3pPr>
            <a:lvl4pPr marL="0" marR="0" indent="3027533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4pPr>
            <a:lvl5pPr marL="0" marR="0" indent="403671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5pPr>
            <a:lvl6pPr marL="0" marR="0" indent="5045888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6pPr>
            <a:lvl7pPr marL="0" marR="0" indent="6055065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7pPr>
            <a:lvl8pPr marL="0" marR="0" indent="7064243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8pPr>
            <a:lvl9pPr marL="0" marR="0" indent="807342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9pPr>
          </a:lstStyle>
          <a:p>
            <a:pPr algn="r" hangingPunct="1"/>
            <a:r>
              <a:rPr lang="de-DE" sz="2400" dirty="0">
                <a:latin typeface="Roboto Slab Light" pitchFamily="2" charset="0"/>
                <a:ea typeface="Roboto Slab Light" pitchFamily="2" charset="0"/>
              </a:rPr>
              <a:t>Wirkstoffe von Mikroalgen aus landbasierten Kulturen werden ebenfalls extrahiert und getestet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077F584C-DFCE-4A3E-A092-12249555B265}"/>
              </a:ext>
            </a:extLst>
          </p:cNvPr>
          <p:cNvSpPr txBox="1">
            <a:spLocks/>
          </p:cNvSpPr>
          <p:nvPr/>
        </p:nvSpPr>
        <p:spPr>
          <a:xfrm>
            <a:off x="14530135" y="24864741"/>
            <a:ext cx="6272465" cy="1444482"/>
          </a:xfrm>
          <a:prstGeom prst="rect">
            <a:avLst/>
          </a:prstGeom>
        </p:spPr>
        <p:txBody>
          <a:bodyPr/>
          <a:lstStyle>
            <a:lvl1pPr marL="0" marR="0" indent="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marL="0" marR="0" indent="1009178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2pPr>
            <a:lvl3pPr marL="0" marR="0" indent="2018355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3pPr>
            <a:lvl4pPr marL="0" marR="0" indent="3027533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4pPr>
            <a:lvl5pPr marL="0" marR="0" indent="403671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5pPr>
            <a:lvl6pPr marL="0" marR="0" indent="5045888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6pPr>
            <a:lvl7pPr marL="0" marR="0" indent="6055065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7pPr>
            <a:lvl8pPr marL="0" marR="0" indent="7064243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8pPr>
            <a:lvl9pPr marL="0" marR="0" indent="807342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9pPr>
          </a:lstStyle>
          <a:p>
            <a:pPr algn="r" hangingPunct="1"/>
            <a:r>
              <a:rPr lang="de-DE" sz="2400" dirty="0">
                <a:latin typeface="Roboto Slab Light" pitchFamily="2" charset="0"/>
                <a:ea typeface="Roboto Slab Light" pitchFamily="2" charset="0"/>
              </a:rPr>
              <a:t>Algeninhaltsstoffe sollen sowohl als Feinchemikalien als auch als Wirkstoffe für die hautaufhellende Kosmetik dienen</a:t>
            </a:r>
          </a:p>
        </p:txBody>
      </p:sp>
    </p:spTree>
    <p:extLst>
      <p:ext uri="{BB962C8B-B14F-4D97-AF65-F5344CB8AC3E}">
        <p14:creationId xmlns:p14="http://schemas.microsoft.com/office/powerpoint/2010/main" val="9590733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A3563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Poppins SemiBold"/>
        <a:ea typeface="Poppins SemiBold"/>
        <a:cs typeface="Poppins SemiBold"/>
      </a:majorFont>
      <a:minorFont>
        <a:latin typeface="Poppins SemiBold"/>
        <a:ea typeface="Poppins SemiBold"/>
        <a:cs typeface="Poppins Semi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A3563"/>
            </a:solidFill>
            <a:effectLst/>
            <a:uFillTx/>
            <a:latin typeface="Poppins Light"/>
            <a:ea typeface="Poppins Light"/>
            <a:cs typeface="Poppins Light"/>
            <a:sym typeface="Poppi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Poppins SemiBold"/>
        <a:ea typeface="Poppins SemiBold"/>
        <a:cs typeface="Poppins SemiBold"/>
      </a:majorFont>
      <a:minorFont>
        <a:latin typeface="Poppins SemiBold"/>
        <a:ea typeface="Poppins SemiBold"/>
        <a:cs typeface="Poppins Semi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A3563"/>
            </a:solidFill>
            <a:effectLst/>
            <a:uFillTx/>
            <a:latin typeface="Poppins Light"/>
            <a:ea typeface="Poppins Light"/>
            <a:cs typeface="Poppins Light"/>
            <a:sym typeface="Poppi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Benutzerdefiniert</PresentationFormat>
  <Paragraphs>37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Helvetica Neue</vt:lpstr>
      <vt:lpstr>Helvetica Neue Medium</vt:lpstr>
      <vt:lpstr>Poppins</vt:lpstr>
      <vt:lpstr>Poppins Light</vt:lpstr>
      <vt:lpstr>Poppins SemiBold</vt:lpstr>
      <vt:lpstr>Roboto Slab Light</vt:lpstr>
      <vt:lpstr>Roboto Slab Medium</vt:lpstr>
      <vt:lpstr>21_BasicWhite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Steffi_BaMS</dc:creator>
  <cp:lastModifiedBy>Stefan Meyer</cp:lastModifiedBy>
  <cp:revision>66</cp:revision>
  <dcterms:modified xsi:type="dcterms:W3CDTF">2022-07-22T14:37:14Z</dcterms:modified>
</cp:coreProperties>
</file>